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C2E7F2-8FDD-4F37-BE51-AB745C62D0E3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58FCF635-BDD5-463E-9FE5-EB84882D89AB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Изучение внутренней среды (само образовательное учреждение, клиенты-учащиеся и их родители))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 smtClean="0"/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E31875B4-5F66-449F-A19C-A6D54A578A8F}" type="parTrans" cxnId="{1C1C9D45-367A-479F-907F-BCBE4E0B6C71}">
      <dgm:prSet/>
      <dgm:spPr/>
      <dgm:t>
        <a:bodyPr/>
        <a:lstStyle/>
        <a:p>
          <a:endParaRPr lang="ru-RU"/>
        </a:p>
      </dgm:t>
    </dgm:pt>
    <dgm:pt modelId="{951985EA-FAA5-4E2B-9FFC-9F995E21B8F0}" type="sibTrans" cxnId="{1C1C9D45-367A-479F-907F-BCBE4E0B6C71}">
      <dgm:prSet/>
      <dgm:spPr/>
      <dgm:t>
        <a:bodyPr/>
        <a:lstStyle/>
        <a:p>
          <a:endParaRPr lang="ru-RU"/>
        </a:p>
      </dgm:t>
    </dgm:pt>
    <dgm:pt modelId="{659DDF7A-39C8-4CFB-8DFF-2DA626336D2B}">
      <dgm:prSet phldrT="[Текст]"/>
      <dgm:spPr/>
      <dgm:t>
        <a:bodyPr/>
        <a:lstStyle/>
        <a:p>
          <a:r>
            <a:rPr lang="ru-RU" dirty="0" smtClean="0"/>
            <a:t>Изучение внешней среды</a:t>
          </a:r>
        </a:p>
        <a:p>
          <a:r>
            <a:rPr lang="ru-RU" dirty="0" smtClean="0"/>
            <a:t>(конкуренты, маркетинговые посредники, контактные аудитории)</a:t>
          </a:r>
          <a:endParaRPr lang="ru-RU" dirty="0"/>
        </a:p>
      </dgm:t>
    </dgm:pt>
    <dgm:pt modelId="{47143AA8-B7DD-4E2E-AC58-29F4B6D1DDF1}" type="parTrans" cxnId="{D0DC8A55-AFB8-4AEE-98A7-CA9643B23117}">
      <dgm:prSet/>
      <dgm:spPr/>
      <dgm:t>
        <a:bodyPr/>
        <a:lstStyle/>
        <a:p>
          <a:endParaRPr lang="ru-RU"/>
        </a:p>
      </dgm:t>
    </dgm:pt>
    <dgm:pt modelId="{91483941-B791-49B6-8470-EF80EB4A671C}" type="sibTrans" cxnId="{D0DC8A55-AFB8-4AEE-98A7-CA9643B23117}">
      <dgm:prSet/>
      <dgm:spPr/>
      <dgm:t>
        <a:bodyPr/>
        <a:lstStyle/>
        <a:p>
          <a:endParaRPr lang="ru-RU"/>
        </a:p>
      </dgm:t>
    </dgm:pt>
    <dgm:pt modelId="{DBBEE6F7-2402-4766-AC7C-CDFED35B3664}" type="pres">
      <dgm:prSet presAssocID="{6DC2E7F2-8FDD-4F37-BE51-AB745C62D0E3}" presName="CompostProcess" presStyleCnt="0">
        <dgm:presLayoutVars>
          <dgm:dir/>
          <dgm:resizeHandles val="exact"/>
        </dgm:presLayoutVars>
      </dgm:prSet>
      <dgm:spPr/>
    </dgm:pt>
    <dgm:pt modelId="{4A5364AA-5AD3-47F4-875A-58EA687A3E9F}" type="pres">
      <dgm:prSet presAssocID="{6DC2E7F2-8FDD-4F37-BE51-AB745C62D0E3}" presName="arrow" presStyleLbl="bgShp" presStyleIdx="0" presStyleCnt="1" custLinFactNeighborX="-11550" custLinFactNeighborY="32937"/>
      <dgm:spPr/>
    </dgm:pt>
    <dgm:pt modelId="{C5D4E678-0D21-4F9D-8538-961A0AB7685F}" type="pres">
      <dgm:prSet presAssocID="{6DC2E7F2-8FDD-4F37-BE51-AB745C62D0E3}" presName="linearProcess" presStyleCnt="0"/>
      <dgm:spPr/>
    </dgm:pt>
    <dgm:pt modelId="{685C9F36-E9B1-4946-B391-E48CC7668E1A}" type="pres">
      <dgm:prSet presAssocID="{58FCF635-BDD5-463E-9FE5-EB84882D89AB}" presName="textNode" presStyleLbl="node1" presStyleIdx="0" presStyleCnt="2" custScaleX="46613" custScaleY="101351" custLinFactX="-17819" custLinFactNeighborX="-100000" custLinFactNeighborY="-13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43D9C0-0DB1-4328-A734-8019989137BC}" type="pres">
      <dgm:prSet presAssocID="{951985EA-FAA5-4E2B-9FFC-9F995E21B8F0}" presName="sibTrans" presStyleCnt="0"/>
      <dgm:spPr/>
    </dgm:pt>
    <dgm:pt modelId="{B9BE10A4-5DC8-498C-9449-D8984B5B814D}" type="pres">
      <dgm:prSet presAssocID="{659DDF7A-39C8-4CFB-8DFF-2DA626336D2B}" presName="textNode" presStyleLbl="node1" presStyleIdx="1" presStyleCnt="2" custScaleX="57226" custScaleY="109241" custLinFactX="-19693" custLinFactNeighborX="-100000" custLinFactNeighborY="28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1C9D45-367A-479F-907F-BCBE4E0B6C71}" srcId="{6DC2E7F2-8FDD-4F37-BE51-AB745C62D0E3}" destId="{58FCF635-BDD5-463E-9FE5-EB84882D89AB}" srcOrd="0" destOrd="0" parTransId="{E31875B4-5F66-449F-A19C-A6D54A578A8F}" sibTransId="{951985EA-FAA5-4E2B-9FFC-9F995E21B8F0}"/>
    <dgm:cxn modelId="{DB70C6DC-25CA-4323-AAF6-37BC452C2064}" type="presOf" srcId="{659DDF7A-39C8-4CFB-8DFF-2DA626336D2B}" destId="{B9BE10A4-5DC8-498C-9449-D8984B5B814D}" srcOrd="0" destOrd="0" presId="urn:microsoft.com/office/officeart/2005/8/layout/hProcess9"/>
    <dgm:cxn modelId="{AFE7400A-459C-4F1E-8CEB-C88AC2CA0171}" type="presOf" srcId="{58FCF635-BDD5-463E-9FE5-EB84882D89AB}" destId="{685C9F36-E9B1-4946-B391-E48CC7668E1A}" srcOrd="0" destOrd="0" presId="urn:microsoft.com/office/officeart/2005/8/layout/hProcess9"/>
    <dgm:cxn modelId="{199673B4-73B2-4461-8EA6-A4E475FBEDC5}" type="presOf" srcId="{6DC2E7F2-8FDD-4F37-BE51-AB745C62D0E3}" destId="{DBBEE6F7-2402-4766-AC7C-CDFED35B3664}" srcOrd="0" destOrd="0" presId="urn:microsoft.com/office/officeart/2005/8/layout/hProcess9"/>
    <dgm:cxn modelId="{D0DC8A55-AFB8-4AEE-98A7-CA9643B23117}" srcId="{6DC2E7F2-8FDD-4F37-BE51-AB745C62D0E3}" destId="{659DDF7A-39C8-4CFB-8DFF-2DA626336D2B}" srcOrd="1" destOrd="0" parTransId="{47143AA8-B7DD-4E2E-AC58-29F4B6D1DDF1}" sibTransId="{91483941-B791-49B6-8470-EF80EB4A671C}"/>
    <dgm:cxn modelId="{6D1D3AA4-165D-44A8-9F1F-B7699590CAFF}" type="presParOf" srcId="{DBBEE6F7-2402-4766-AC7C-CDFED35B3664}" destId="{4A5364AA-5AD3-47F4-875A-58EA687A3E9F}" srcOrd="0" destOrd="0" presId="urn:microsoft.com/office/officeart/2005/8/layout/hProcess9"/>
    <dgm:cxn modelId="{2B496C81-E07A-4440-A133-1423C8FA4C8C}" type="presParOf" srcId="{DBBEE6F7-2402-4766-AC7C-CDFED35B3664}" destId="{C5D4E678-0D21-4F9D-8538-961A0AB7685F}" srcOrd="1" destOrd="0" presId="urn:microsoft.com/office/officeart/2005/8/layout/hProcess9"/>
    <dgm:cxn modelId="{B9EEC88F-260D-40E8-AB07-197DAB708E32}" type="presParOf" srcId="{C5D4E678-0D21-4F9D-8538-961A0AB7685F}" destId="{685C9F36-E9B1-4946-B391-E48CC7668E1A}" srcOrd="0" destOrd="0" presId="urn:microsoft.com/office/officeart/2005/8/layout/hProcess9"/>
    <dgm:cxn modelId="{E112F608-A368-4B60-9616-545692D66747}" type="presParOf" srcId="{C5D4E678-0D21-4F9D-8538-961A0AB7685F}" destId="{D243D9C0-0DB1-4328-A734-8019989137BC}" srcOrd="1" destOrd="0" presId="urn:microsoft.com/office/officeart/2005/8/layout/hProcess9"/>
    <dgm:cxn modelId="{FD89AABB-3377-4099-B3D3-AABFFD37B751}" type="presParOf" srcId="{C5D4E678-0D21-4F9D-8538-961A0AB7685F}" destId="{B9BE10A4-5DC8-498C-9449-D8984B5B814D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3974B4-FB82-4985-BA5C-A2F806D92D21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36FE3A90-A565-4880-86F0-7DC574874187}">
      <dgm:prSet/>
      <dgm:spPr/>
      <dgm:t>
        <a:bodyPr/>
        <a:lstStyle/>
        <a:p>
          <a:r>
            <a:rPr lang="ru-RU" dirty="0" smtClean="0"/>
            <a:t>Создание конкурентоспособной образовательной среды для потребителя</a:t>
          </a:r>
          <a:endParaRPr lang="ru-RU" dirty="0"/>
        </a:p>
      </dgm:t>
    </dgm:pt>
    <dgm:pt modelId="{E2D24650-69AB-4975-BC36-14100A6D20C1}" type="parTrans" cxnId="{2989F8F8-5583-43D4-BA3A-B49EE42EF8BA}">
      <dgm:prSet/>
      <dgm:spPr/>
      <dgm:t>
        <a:bodyPr/>
        <a:lstStyle/>
        <a:p>
          <a:endParaRPr lang="ru-RU"/>
        </a:p>
      </dgm:t>
    </dgm:pt>
    <dgm:pt modelId="{98A31BCB-DC15-4597-8828-EBC693374D25}" type="sibTrans" cxnId="{2989F8F8-5583-43D4-BA3A-B49EE42EF8BA}">
      <dgm:prSet/>
      <dgm:spPr/>
      <dgm:t>
        <a:bodyPr/>
        <a:lstStyle/>
        <a:p>
          <a:endParaRPr lang="ru-RU"/>
        </a:p>
      </dgm:t>
    </dgm:pt>
    <dgm:pt modelId="{09A87A31-BEE6-4A27-AF21-ACEFF8B69E56}" type="pres">
      <dgm:prSet presAssocID="{043974B4-FB82-4985-BA5C-A2F806D92D21}" presName="CompostProcess" presStyleCnt="0">
        <dgm:presLayoutVars>
          <dgm:dir/>
          <dgm:resizeHandles val="exact"/>
        </dgm:presLayoutVars>
      </dgm:prSet>
      <dgm:spPr/>
    </dgm:pt>
    <dgm:pt modelId="{8BFEDD95-1632-4A2D-92AB-D37E5B04D526}" type="pres">
      <dgm:prSet presAssocID="{043974B4-FB82-4985-BA5C-A2F806D92D21}" presName="arrow" presStyleLbl="bgShp" presStyleIdx="0" presStyleCnt="1" custScaleX="100001" custLinFactNeighborX="14380" custLinFactNeighborY="11765"/>
      <dgm:spPr/>
    </dgm:pt>
    <dgm:pt modelId="{8A182385-D3A1-48EE-871A-AC6D0E1C6548}" type="pres">
      <dgm:prSet presAssocID="{043974B4-FB82-4985-BA5C-A2F806D92D21}" presName="linearProcess" presStyleCnt="0"/>
      <dgm:spPr/>
    </dgm:pt>
    <dgm:pt modelId="{47F135B1-CAB7-49E9-9A53-6AF1087B894D}" type="pres">
      <dgm:prSet presAssocID="{36FE3A90-A565-4880-86F0-7DC574874187}" presName="textNode" presStyleLbl="node1" presStyleIdx="0" presStyleCnt="1" custScaleX="85121" custScaleY="129310" custLinFactNeighborX="-5257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89F8F8-5583-43D4-BA3A-B49EE42EF8BA}" srcId="{043974B4-FB82-4985-BA5C-A2F806D92D21}" destId="{36FE3A90-A565-4880-86F0-7DC574874187}" srcOrd="0" destOrd="0" parTransId="{E2D24650-69AB-4975-BC36-14100A6D20C1}" sibTransId="{98A31BCB-DC15-4597-8828-EBC693374D25}"/>
    <dgm:cxn modelId="{0838DF1D-101F-4FBE-9D73-AC23DBF30D6F}" type="presOf" srcId="{043974B4-FB82-4985-BA5C-A2F806D92D21}" destId="{09A87A31-BEE6-4A27-AF21-ACEFF8B69E56}" srcOrd="0" destOrd="0" presId="urn:microsoft.com/office/officeart/2005/8/layout/hProcess9"/>
    <dgm:cxn modelId="{364A12EB-A310-4202-BDDB-90F39850783C}" type="presOf" srcId="{36FE3A90-A565-4880-86F0-7DC574874187}" destId="{47F135B1-CAB7-49E9-9A53-6AF1087B894D}" srcOrd="0" destOrd="0" presId="urn:microsoft.com/office/officeart/2005/8/layout/hProcess9"/>
    <dgm:cxn modelId="{D6F4FF3B-BA87-4F68-A8D6-BC390D3C5BAA}" type="presParOf" srcId="{09A87A31-BEE6-4A27-AF21-ACEFF8B69E56}" destId="{8BFEDD95-1632-4A2D-92AB-D37E5B04D526}" srcOrd="0" destOrd="0" presId="urn:microsoft.com/office/officeart/2005/8/layout/hProcess9"/>
    <dgm:cxn modelId="{894076FA-8973-45A3-9B0E-04A6DE10C7C0}" type="presParOf" srcId="{09A87A31-BEE6-4A27-AF21-ACEFF8B69E56}" destId="{8A182385-D3A1-48EE-871A-AC6D0E1C6548}" srcOrd="1" destOrd="0" presId="urn:microsoft.com/office/officeart/2005/8/layout/hProcess9"/>
    <dgm:cxn modelId="{EB26A112-8803-4FD4-9E48-29AD839B4E92}" type="presParOf" srcId="{8A182385-D3A1-48EE-871A-AC6D0E1C6548}" destId="{47F135B1-CAB7-49E9-9A53-6AF1087B894D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A5364AA-5AD3-47F4-875A-58EA687A3E9F}">
      <dsp:nvSpPr>
        <dsp:cNvPr id="0" name=""/>
        <dsp:cNvSpPr/>
      </dsp:nvSpPr>
      <dsp:spPr>
        <a:xfrm>
          <a:off x="0" y="0"/>
          <a:ext cx="2570685" cy="266429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85C9F36-E9B1-4946-B391-E48CC7668E1A}">
      <dsp:nvSpPr>
        <dsp:cNvPr id="0" name=""/>
        <dsp:cNvSpPr/>
      </dsp:nvSpPr>
      <dsp:spPr>
        <a:xfrm>
          <a:off x="394388" y="648079"/>
          <a:ext cx="607947" cy="108011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500" kern="1200" dirty="0" smtClean="0"/>
            <a:t>Изучение внутренней среды (само образовательное учреждение, клиенты-учащиеся и их родители))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394388" y="648079"/>
        <a:ext cx="607947" cy="1080116"/>
      </dsp:txXfrm>
    </dsp:sp>
    <dsp:sp modelId="{B9BE10A4-5DC8-498C-9449-D8984B5B814D}">
      <dsp:nvSpPr>
        <dsp:cNvPr id="0" name=""/>
        <dsp:cNvSpPr/>
      </dsp:nvSpPr>
      <dsp:spPr>
        <a:xfrm>
          <a:off x="1116707" y="780015"/>
          <a:ext cx="746367" cy="116420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kern="1200" dirty="0" smtClean="0"/>
            <a:t>Изучение внешней среды</a:t>
          </a:r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kern="1200" dirty="0" smtClean="0"/>
            <a:t>(конкуренты, маркетинговые посредники, контактные аудитории)</a:t>
          </a:r>
          <a:endParaRPr lang="ru-RU" sz="500" kern="1200" dirty="0"/>
        </a:p>
      </dsp:txBody>
      <dsp:txXfrm>
        <a:off x="1116707" y="780015"/>
        <a:ext cx="746367" cy="116420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FEDD95-1632-4A2D-92AB-D37E5B04D526}">
      <dsp:nvSpPr>
        <dsp:cNvPr id="0" name=""/>
        <dsp:cNvSpPr/>
      </dsp:nvSpPr>
      <dsp:spPr>
        <a:xfrm>
          <a:off x="372544" y="0"/>
          <a:ext cx="2111223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7F135B1-CAB7-49E9-9A53-6AF1087B894D}">
      <dsp:nvSpPr>
        <dsp:cNvPr id="0" name=""/>
        <dsp:cNvSpPr/>
      </dsp:nvSpPr>
      <dsp:spPr>
        <a:xfrm>
          <a:off x="288031" y="504057"/>
          <a:ext cx="1697973" cy="108011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Создание конкурентоспособной образовательной среды для потребителя</a:t>
          </a:r>
          <a:endParaRPr lang="ru-RU" sz="1200" kern="1200" dirty="0"/>
        </a:p>
      </dsp:txBody>
      <dsp:txXfrm>
        <a:off x="288031" y="504057"/>
        <a:ext cx="1697973" cy="10801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B912-738D-4FC0-9E46-C293D73515EB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A739D-E170-4E24-ACF7-A08F669AE4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B912-738D-4FC0-9E46-C293D73515EB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A739D-E170-4E24-ACF7-A08F669AE4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B912-738D-4FC0-9E46-C293D73515EB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A739D-E170-4E24-ACF7-A08F669AE4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B912-738D-4FC0-9E46-C293D73515EB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A739D-E170-4E24-ACF7-A08F669AE4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B912-738D-4FC0-9E46-C293D73515EB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A739D-E170-4E24-ACF7-A08F669AE4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B912-738D-4FC0-9E46-C293D73515EB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A739D-E170-4E24-ACF7-A08F669AE4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B912-738D-4FC0-9E46-C293D73515EB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A739D-E170-4E24-ACF7-A08F669AE4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B912-738D-4FC0-9E46-C293D73515EB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A739D-E170-4E24-ACF7-A08F669AE4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B912-738D-4FC0-9E46-C293D73515EB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A739D-E170-4E24-ACF7-A08F669AE4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B912-738D-4FC0-9E46-C293D73515EB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A739D-E170-4E24-ACF7-A08F669AE4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B912-738D-4FC0-9E46-C293D73515EB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A739D-E170-4E24-ACF7-A08F669AE4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FB912-738D-4FC0-9E46-C293D73515EB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A739D-E170-4E24-ACF7-A08F669AE4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МБОУ «Лицей №136»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Разработка процесса</a:t>
            </a:r>
          </a:p>
          <a:p>
            <a:r>
              <a:rPr lang="ru-RU" dirty="0" smtClean="0"/>
              <a:t>«Маркетинговые исследования рынка образовательных услуг и рынка труда»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850106"/>
          </a:xfrm>
        </p:spPr>
        <p:txBody>
          <a:bodyPr>
            <a:normAutofit fontScale="90000"/>
          </a:bodyPr>
          <a:lstStyle/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Процесс «Маркетинговые исследования рынка образовательных услуг и рынка труда» в МБОУ «Лицей №136»</a:t>
            </a:r>
            <a:b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07504" y="2132856"/>
          <a:ext cx="3024336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411760" y="2636912"/>
            <a:ext cx="2520280" cy="4032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продвижения лицея на рынке образовательных услуг: </a:t>
            </a:r>
            <a:r>
              <a:rPr lang="ru-RU" dirty="0"/>
              <a:t>реклама, связи с общественностью, выставочная и издательская деятельность, партнерство с образовательными учреждениями района, прямой маркетинг, разработка фирменного стиля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908720"/>
            <a:ext cx="896448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Хозяин процесса (</a:t>
            </a:r>
            <a:r>
              <a:rPr lang="ru-RU" i="1" dirty="0" smtClean="0"/>
              <a:t>один из авторов проекта –победителя регионального конкурса </a:t>
            </a:r>
          </a:p>
          <a:p>
            <a:pPr algn="ctr"/>
            <a:r>
              <a:rPr lang="ru-RU" i="1" dirty="0" smtClean="0"/>
              <a:t>« Внедрение модели системы управления качеством образования  в ОУ Новосибирской области»).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1" name="Схема 10"/>
          <p:cNvGraphicFramePr/>
          <p:nvPr/>
        </p:nvGraphicFramePr>
        <p:xfrm>
          <a:off x="6660232" y="2708920"/>
          <a:ext cx="2483768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3" name="Стрелка вниз 12"/>
          <p:cNvSpPr/>
          <p:nvPr/>
        </p:nvSpPr>
        <p:spPr>
          <a:xfrm>
            <a:off x="2843808" y="1844824"/>
            <a:ext cx="1728192" cy="792088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пути</a:t>
            </a:r>
            <a:endParaRPr lang="ru-RU" dirty="0"/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6948264" y="1988840"/>
            <a:ext cx="1656184" cy="68465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Обучение, мотивация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>
            <a:off x="6444208" y="2276872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323528" y="4941168"/>
            <a:ext cx="1944216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измерения</a:t>
            </a:r>
            <a:endParaRPr lang="ru-RU" dirty="0"/>
          </a:p>
        </p:txBody>
      </p:sp>
      <p:cxnSp>
        <p:nvCxnSpPr>
          <p:cNvPr id="19" name="Прямая со стрелкой 18"/>
          <p:cNvCxnSpPr>
            <a:endCxn id="17" idx="0"/>
          </p:cNvCxnSpPr>
          <p:nvPr/>
        </p:nvCxnSpPr>
        <p:spPr>
          <a:xfrm rot="5400000">
            <a:off x="953598" y="4563126"/>
            <a:ext cx="720080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6948264" y="5013176"/>
            <a:ext cx="1944216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Измерения, коррекция</a:t>
            </a:r>
            <a:endParaRPr lang="ru-RU" dirty="0"/>
          </a:p>
        </p:txBody>
      </p:sp>
      <p:cxnSp>
        <p:nvCxnSpPr>
          <p:cNvPr id="22" name="Прямая со стрелкой 21"/>
          <p:cNvCxnSpPr>
            <a:endCxn id="20" idx="0"/>
          </p:cNvCxnSpPr>
          <p:nvPr/>
        </p:nvCxnSpPr>
        <p:spPr>
          <a:xfrm rot="16200000" flipH="1">
            <a:off x="7398314" y="4491118"/>
            <a:ext cx="648072" cy="3960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55576" y="2348880"/>
            <a:ext cx="649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Вход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7236296" y="2924944"/>
            <a:ext cx="1163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Выход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004048" y="2708920"/>
            <a:ext cx="1944216" cy="31683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Разработка плана маркетинговых действий, анализ тенденций развития </a:t>
            </a:r>
            <a:r>
              <a:rPr lang="ru-RU" dirty="0" err="1" smtClean="0"/>
              <a:t>общ-ва</a:t>
            </a:r>
            <a:r>
              <a:rPr lang="ru-RU" dirty="0" smtClean="0"/>
              <a:t>, отечественного и зарубежного опыта и рынка образовательных услуг</a:t>
            </a:r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4788024" y="1844824"/>
            <a:ext cx="1656184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кадры</a:t>
            </a:r>
            <a:endParaRPr lang="ru-RU" dirty="0"/>
          </a:p>
        </p:txBody>
      </p:sp>
      <p:cxnSp>
        <p:nvCxnSpPr>
          <p:cNvPr id="27" name="Прямая со стрелкой 26"/>
          <p:cNvCxnSpPr/>
          <p:nvPr/>
        </p:nvCxnSpPr>
        <p:spPr>
          <a:xfrm rot="16200000" flipH="1">
            <a:off x="323528" y="4365104"/>
            <a:ext cx="864096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Стрелка вверх 29"/>
          <p:cNvSpPr/>
          <p:nvPr/>
        </p:nvSpPr>
        <p:spPr>
          <a:xfrm>
            <a:off x="4860032" y="5805264"/>
            <a:ext cx="2736304" cy="105273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Стандарты качества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2132856"/>
            <a:ext cx="251520" cy="3024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потребитель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8892480" y="2348880"/>
            <a:ext cx="251520" cy="31683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потребитель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155</Words>
  <Application>Microsoft Office PowerPoint</Application>
  <PresentationFormat>Экран 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МБОУ «Лицей №136»</vt:lpstr>
      <vt:lpstr>Процесс «Маркетинговые исследования рынка образовательных услуг и рынка труда» в МБОУ «Лицей №136» </vt:lpstr>
    </vt:vector>
  </TitlesOfParts>
  <Company>School136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«Лицей №136»</dc:title>
  <dc:creator>Елена</dc:creator>
  <cp:lastModifiedBy>Елена</cp:lastModifiedBy>
  <cp:revision>22</cp:revision>
  <dcterms:created xsi:type="dcterms:W3CDTF">2011-12-16T09:08:54Z</dcterms:created>
  <dcterms:modified xsi:type="dcterms:W3CDTF">2011-12-17T06:50:59Z</dcterms:modified>
</cp:coreProperties>
</file>